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DDDBCF"/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7888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888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DBDBD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F2817"/>
              </a:solidFill>
              <a:prstDash val="solid"/>
              <a:miter lim="400000"/>
            </a:ln>
          </a:bottom>
          <a:insideH>
            <a:ln w="12700" cap="flat">
              <a:solidFill>
                <a:srgbClr val="8F281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8341D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 b="def" i="def"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solidFill>
                <a:srgbClr val="5F5857"/>
              </a:solidFill>
              <a:prstDash val="solid"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F5857"/>
              </a:solidFill>
              <a:prstDash val="solid"/>
              <a:miter lim="400000"/>
            </a:ln>
          </a:bottom>
          <a:insideH>
            <a:ln w="12700" cap="flat">
              <a:solidFill>
                <a:srgbClr val="97231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F5857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1401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 b="def" i="def"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2912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AA2A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58585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6B5C3">
              <a:alpha val="14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9F9F9F"/>
              </a:solidFill>
              <a:prstDash val="solid"/>
              <a:miter lim="400000"/>
            </a:ln>
          </a:left>
          <a:right>
            <a:ln w="12700" cap="flat">
              <a:solidFill>
                <a:srgbClr val="9F9F9F"/>
              </a:solidFill>
              <a:prstDash val="solid"/>
              <a:miter lim="400000"/>
            </a:ln>
          </a:right>
          <a:top>
            <a:ln w="12700" cap="flat">
              <a:solidFill>
                <a:srgbClr val="9F9F9F"/>
              </a:solidFill>
              <a:prstDash val="solid"/>
              <a:miter lim="400000"/>
            </a:ln>
          </a:top>
          <a:bottom>
            <a:ln w="12700" cap="flat">
              <a:solidFill>
                <a:srgbClr val="9F9F9F"/>
              </a:solidFill>
              <a:prstDash val="solid"/>
              <a:miter lim="400000"/>
            </a:ln>
          </a:bottom>
          <a:insideH>
            <a:ln w="12700" cap="flat">
              <a:solidFill>
                <a:srgbClr val="9F9F9F"/>
              </a:solidFill>
              <a:prstDash val="solid"/>
              <a:miter lim="400000"/>
            </a:ln>
          </a:insideH>
          <a:insideV>
            <a:ln w="12700" cap="flat">
              <a:solidFill>
                <a:srgbClr val="9F9F9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979">
              <a:alpha val="38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ABABA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979">
              <a:alpha val="25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tif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tif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943100"/>
            <a:ext cx="10464800" cy="2997200"/>
          </a:xfrm>
          <a:prstGeom prst="rect">
            <a:avLst/>
          </a:prstGeom>
        </p:spPr>
        <p:txBody>
          <a:bodyPr anchor="b"/>
          <a:lstStyle>
            <a:lvl1pPr>
              <a:defRPr spc="-128" sz="64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218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0" indent="228600" algn="ctr">
              <a:spcBef>
                <a:spcPts val="0"/>
              </a:spcBef>
              <a:buSzTx/>
              <a:buNone/>
              <a:defRPr sz="2400"/>
            </a:lvl2pPr>
            <a:lvl3pPr marL="0" indent="457200" algn="ctr">
              <a:spcBef>
                <a:spcPts val="0"/>
              </a:spcBef>
              <a:buSzTx/>
              <a:buNone/>
              <a:defRPr sz="2400"/>
            </a:lvl3pPr>
            <a:lvl4pPr marL="0" indent="685800" algn="ctr">
              <a:spcBef>
                <a:spcPts val="0"/>
              </a:spcBef>
              <a:buSzTx/>
              <a:buNone/>
              <a:defRPr sz="2400"/>
            </a:lvl4pPr>
            <a:lvl5pPr marL="0" indent="914400" algn="ctr">
              <a:spcBef>
                <a:spcPts val="0"/>
              </a:spcBef>
              <a:buSz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6305296" y="9017050"/>
            <a:ext cx="406909" cy="380900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SzTx/>
              <a:buNone/>
              <a:defRPr sz="3600">
                <a:solidFill>
                  <a:srgbClr val="222222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14"/>
          </p:nvPr>
        </p:nvSpPr>
        <p:spPr>
          <a:xfrm>
            <a:off x="1270000" y="4241799"/>
            <a:ext cx="10464800" cy="736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SzTx/>
              <a:buNone/>
              <a:defRPr b="1" spc="-126" sz="4200">
                <a:latin typeface="+mn-lt"/>
                <a:ea typeface="+mn-ea"/>
                <a:cs typeface="+mn-cs"/>
                <a:sym typeface="Superclarendon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-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- Alt 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Line" descr="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4473" y="8193634"/>
            <a:ext cx="3457771" cy="71843"/>
          </a:xfrm>
          <a:prstGeom prst="rect">
            <a:avLst/>
          </a:prstGeom>
        </p:spPr>
      </p:pic>
      <p:sp>
        <p:nvSpPr>
          <p:cNvPr id="22" name="Image"/>
          <p:cNvSpPr/>
          <p:nvPr>
            <p:ph type="pic" idx="13"/>
          </p:nvPr>
        </p:nvSpPr>
        <p:spPr>
          <a:xfrm>
            <a:off x="387350" y="400050"/>
            <a:ext cx="12217400" cy="626728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635000" y="6845300"/>
            <a:ext cx="11734800" cy="1219200"/>
          </a:xfrm>
          <a:prstGeom prst="rect">
            <a:avLst/>
          </a:prstGeom>
        </p:spPr>
        <p:txBody>
          <a:bodyPr anchor="b"/>
          <a:lstStyle>
            <a:lvl1pPr>
              <a:defRPr spc="-128" sz="6400"/>
            </a:lvl1pPr>
          </a:lstStyle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635000" y="8318500"/>
            <a:ext cx="11734800" cy="876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0" indent="228600" algn="ctr">
              <a:spcBef>
                <a:spcPts val="0"/>
              </a:spcBef>
              <a:buSzTx/>
              <a:buNone/>
              <a:defRPr sz="2400"/>
            </a:lvl2pPr>
            <a:lvl3pPr marL="0" indent="457200" algn="ctr">
              <a:spcBef>
                <a:spcPts val="0"/>
              </a:spcBef>
              <a:buSzTx/>
              <a:buNone/>
              <a:defRPr sz="2400"/>
            </a:lvl3pPr>
            <a:lvl4pPr marL="0" indent="685800" algn="ctr">
              <a:spcBef>
                <a:spcPts val="0"/>
              </a:spcBef>
              <a:buSzTx/>
              <a:buNone/>
              <a:defRPr sz="2400"/>
            </a:lvl4pPr>
            <a:lvl5pPr marL="0" indent="914400" algn="ctr">
              <a:spcBef>
                <a:spcPts val="0"/>
              </a:spcBef>
              <a:buSz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xfrm>
            <a:off x="1270000" y="3505200"/>
            <a:ext cx="10464800" cy="2730500"/>
          </a:xfrm>
          <a:prstGeom prst="rect">
            <a:avLst/>
          </a:prstGeom>
        </p:spPr>
        <p:txBody>
          <a:bodyPr/>
          <a:lstStyle>
            <a:lvl1pPr>
              <a:defRPr spc="-128" sz="64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Line" descr="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047" y="5082129"/>
            <a:ext cx="4512624" cy="71848"/>
          </a:xfrm>
          <a:prstGeom prst="rect">
            <a:avLst/>
          </a:prstGeom>
        </p:spPr>
      </p:pic>
      <p:sp>
        <p:nvSpPr>
          <p:cNvPr id="42" name="Image"/>
          <p:cNvSpPr/>
          <p:nvPr>
            <p:ph type="pic" sz="half" idx="13"/>
          </p:nvPr>
        </p:nvSpPr>
        <p:spPr>
          <a:xfrm>
            <a:off x="6807200" y="762000"/>
            <a:ext cx="5334000" cy="8229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62000" y="774700"/>
            <a:ext cx="5588000" cy="41021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762000" y="5372100"/>
            <a:ext cx="5588000" cy="3619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0" indent="228600" algn="ctr">
              <a:spcBef>
                <a:spcPts val="0"/>
              </a:spcBef>
              <a:buSzTx/>
              <a:buNone/>
              <a:defRPr sz="2400"/>
            </a:lvl2pPr>
            <a:lvl3pPr marL="0" indent="457200" algn="ctr">
              <a:spcBef>
                <a:spcPts val="0"/>
              </a:spcBef>
              <a:buSzTx/>
              <a:buNone/>
              <a:defRPr sz="2400"/>
            </a:lvl3pPr>
            <a:lvl4pPr marL="0" indent="685800" algn="ctr">
              <a:spcBef>
                <a:spcPts val="0"/>
              </a:spcBef>
              <a:buSzTx/>
              <a:buNone/>
              <a:defRPr sz="2400"/>
            </a:lvl4pPr>
            <a:lvl5pPr marL="0" indent="914400" algn="ctr">
              <a:spcBef>
                <a:spcPts val="0"/>
              </a:spcBef>
              <a:buSz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083" y="2732634"/>
            <a:ext cx="10908152" cy="71905"/>
          </a:xfrm>
          <a:prstGeom prst="rect">
            <a:avLst/>
          </a:prstGeom>
        </p:spPr>
      </p:pic>
      <p:sp>
        <p:nvSpPr>
          <p:cNvPr id="5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083" y="2732634"/>
            <a:ext cx="10908152" cy="71905"/>
          </a:xfrm>
          <a:prstGeom prst="rect">
            <a:avLst/>
          </a:prstGeom>
        </p:spPr>
      </p:pic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1270000" y="3263900"/>
            <a:ext cx="104648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083" y="2732634"/>
            <a:ext cx="10908152" cy="71905"/>
          </a:xfrm>
          <a:prstGeom prst="rect">
            <a:avLst/>
          </a:prstGeom>
        </p:spPr>
      </p:pic>
      <p:sp>
        <p:nvSpPr>
          <p:cNvPr id="75" name="Image"/>
          <p:cNvSpPr/>
          <p:nvPr>
            <p:ph type="pic" sz="half" idx="13"/>
          </p:nvPr>
        </p:nvSpPr>
        <p:spPr>
          <a:xfrm>
            <a:off x="1181100" y="3380452"/>
            <a:ext cx="5461000" cy="5308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half" idx="1"/>
          </p:nvPr>
        </p:nvSpPr>
        <p:spPr>
          <a:xfrm>
            <a:off x="7200900" y="3340100"/>
            <a:ext cx="4826000" cy="53848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3000"/>
              </a:spcBef>
              <a:buBlip>
                <a:blip r:embed="rId3"/>
              </a:buBlip>
              <a:defRPr sz="2600"/>
            </a:lvl1pPr>
            <a:lvl2pPr marL="914400" indent="-457200">
              <a:spcBef>
                <a:spcPts val="3000"/>
              </a:spcBef>
              <a:buBlip>
                <a:blip r:embed="rId3"/>
              </a:buBlip>
              <a:defRPr sz="2600"/>
            </a:lvl2pPr>
            <a:lvl3pPr marL="1371600" indent="-457200">
              <a:spcBef>
                <a:spcPts val="3000"/>
              </a:spcBef>
              <a:buBlip>
                <a:blip r:embed="rId3"/>
              </a:buBlip>
              <a:defRPr sz="2600"/>
            </a:lvl3pPr>
            <a:lvl4pPr marL="1828800" indent="-457200">
              <a:spcBef>
                <a:spcPts val="3000"/>
              </a:spcBef>
              <a:buBlip>
                <a:blip r:embed="rId3"/>
              </a:buBlip>
              <a:defRPr sz="2600"/>
            </a:lvl4pPr>
            <a:lvl5pPr marL="2286000" indent="-457200">
              <a:spcBef>
                <a:spcPts val="3000"/>
              </a:spcBef>
              <a:buBlip>
                <a:blip r:embed="rId3"/>
              </a:buBlip>
              <a:defRPr sz="2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sz="quarter" idx="13"/>
          </p:nvPr>
        </p:nvSpPr>
        <p:spPr>
          <a:xfrm>
            <a:off x="6692900" y="5082252"/>
            <a:ext cx="5334000" cy="38989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Image"/>
          <p:cNvSpPr/>
          <p:nvPr>
            <p:ph type="pic" sz="quarter" idx="14"/>
          </p:nvPr>
        </p:nvSpPr>
        <p:spPr>
          <a:xfrm>
            <a:off x="6699118" y="751552"/>
            <a:ext cx="5334001" cy="38989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sz="half" idx="15"/>
          </p:nvPr>
        </p:nvSpPr>
        <p:spPr>
          <a:xfrm>
            <a:off x="965200" y="762000"/>
            <a:ext cx="5334000" cy="8229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ti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270000" y="698500"/>
            <a:ext cx="104648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292596" y="9017000"/>
            <a:ext cx="406909" cy="38089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sz="1800">
                <a:solidFill>
                  <a:srgbClr val="F1F1F1"/>
                </a:solidFill>
                <a:latin typeface="+mn-lt"/>
                <a:ea typeface="+mn-ea"/>
                <a:cs typeface="+mn-cs"/>
                <a:sym typeface="Superclarendo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9pPr>
    </p:titleStyle>
    <p:bodyStyle>
      <a:lvl1pPr marL="6223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1pPr>
      <a:lvl2pPr marL="12446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2pPr>
      <a:lvl3pPr marL="18669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3pPr>
      <a:lvl4pPr marL="24892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4pPr>
      <a:lvl5pPr marL="31115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5pPr>
      <a:lvl6pPr marL="37338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6pPr>
      <a:lvl7pPr marL="43561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7pPr>
      <a:lvl8pPr marL="49784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8pPr>
      <a:lvl9pPr marL="56007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4.jpeg"/><Relationship Id="rId4" Type="http://schemas.openxmlformats.org/officeDocument/2006/relationships/image" Target="../media/image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Mobik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40" sz="7000"/>
            </a:lvl1pPr>
          </a:lstStyle>
          <a:p>
            <a:pPr/>
            <a:r>
              <a:t>Mobike</a:t>
            </a:r>
          </a:p>
        </p:txBody>
      </p:sp>
      <p:sp>
        <p:nvSpPr>
          <p:cNvPr id="144" name="Dock less bicycle sharing services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spcBef>
                <a:spcPts val="800"/>
              </a:spcBef>
              <a:defRPr sz="2200">
                <a:solidFill>
                  <a:srgbClr val="FFFFFF"/>
                </a:solidFill>
                <a:latin typeface="Baskerville"/>
                <a:ea typeface="Baskerville"/>
                <a:cs typeface="Baskerville"/>
                <a:sym typeface="Baskerville"/>
              </a:defRPr>
            </a:pPr>
            <a:r>
              <a:t>Dock less bicycle sharing services</a:t>
            </a:r>
          </a:p>
          <a:p>
            <a:pPr defTabSz="457200">
              <a:spcBef>
                <a:spcPts val="800"/>
              </a:spcBef>
              <a:defRPr sz="2200">
                <a:solidFill>
                  <a:srgbClr val="FFFFFF"/>
                </a:solidFill>
                <a:latin typeface="Baskerville"/>
                <a:ea typeface="Baskerville"/>
                <a:cs typeface="Baskerville"/>
                <a:sym typeface="Baskerville"/>
              </a:defRPr>
            </a:pPr>
            <a:r>
              <a:t>Since Jan, 2015</a:t>
            </a: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1200">
                <a:solidFill>
                  <a:srgbClr val="444444"/>
                </a:solidFill>
                <a:latin typeface="Baskerville"/>
                <a:ea typeface="Baskerville"/>
                <a:cs typeface="Baskerville"/>
                <a:sym typeface="Baskerville"/>
              </a:defRPr>
            </a:pP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1200">
                <a:solidFill>
                  <a:srgbClr val="444444"/>
                </a:solidFill>
                <a:latin typeface="Baskerville"/>
                <a:ea typeface="Baskerville"/>
                <a:cs typeface="Baskerville"/>
                <a:sym typeface="Baskerville"/>
              </a:defRPr>
            </a:pP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1200">
                <a:solidFill>
                  <a:srgbClr val="444444"/>
                </a:solidFill>
                <a:latin typeface="Baskerville"/>
                <a:ea typeface="Baskerville"/>
                <a:cs typeface="Baskerville"/>
                <a:sym typeface="Baskerville"/>
              </a:defRPr>
            </a:pPr>
          </a:p>
          <a:p>
            <a:pPr/>
            <a:r>
              <a:t>Mó bài dānchē (摩拜单车)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G_20161130_151048.jpg" descr="IMG_20161130_151048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344862" y="368300"/>
            <a:ext cx="6302376" cy="6330950"/>
          </a:xfrm>
          <a:prstGeom prst="rect">
            <a:avLst/>
          </a:prstGeom>
        </p:spPr>
      </p:pic>
      <p:sp>
        <p:nvSpPr>
          <p:cNvPr id="186" name="Solar ener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Solar energy</a:t>
            </a:r>
          </a:p>
        </p:txBody>
      </p:sp>
      <p:sp>
        <p:nvSpPr>
          <p:cNvPr id="187" name="Absorbs sunlight as a source of energy to generate electricit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Absorbs sunlight as a source of energy to generate electricity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creen_Shot_2016-09-30_at_2.57.48_PM.png" descr="Screen_Shot_2016-09-30_at_2.57.48_PM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75450" y="2352278"/>
            <a:ext cx="5397501" cy="5049044"/>
          </a:xfrm>
          <a:prstGeom prst="rect">
            <a:avLst/>
          </a:prstGeom>
        </p:spPr>
      </p:pic>
      <p:sp>
        <p:nvSpPr>
          <p:cNvPr id="190" name="How does GPS wor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does GPS work?</a:t>
            </a:r>
          </a:p>
        </p:txBody>
      </p:sp>
      <p:sp>
        <p:nvSpPr>
          <p:cNvPr id="191" name="Global Positioning System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Global Positioning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wp1.png" descr="wp1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2969021" y="368300"/>
            <a:ext cx="7054058" cy="90170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hank you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  <p:sp>
        <p:nvSpPr>
          <p:cNvPr id="196" name="Keep learning, how stuff work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Keep learning, how stuff 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G_20170320_093039-450x600.jpg" descr="IMG_20170320_093039-450x600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57249" y="1085056"/>
            <a:ext cx="5146676" cy="6841332"/>
          </a:xfrm>
          <a:prstGeom prst="rect">
            <a:avLst/>
          </a:prstGeom>
        </p:spPr>
      </p:pic>
      <p:sp>
        <p:nvSpPr>
          <p:cNvPr id="147" name="Day"/>
          <p:cNvSpPr txBox="1"/>
          <p:nvPr>
            <p:ph type="body" sz="quarter" idx="1"/>
          </p:nvPr>
        </p:nvSpPr>
        <p:spPr>
          <a:xfrm>
            <a:off x="1174275" y="8086824"/>
            <a:ext cx="4512625" cy="472976"/>
          </a:xfrm>
          <a:prstGeom prst="rect">
            <a:avLst/>
          </a:prstGeom>
        </p:spPr>
        <p:txBody>
          <a:bodyPr/>
          <a:lstStyle/>
          <a:p>
            <a:pPr/>
            <a:r>
              <a:t>Day</a:t>
            </a:r>
          </a:p>
        </p:txBody>
      </p:sp>
      <p:grpSp>
        <p:nvGrpSpPr>
          <p:cNvPr id="150" name="IMG_20170322_215618-450x600.jpg"/>
          <p:cNvGrpSpPr/>
          <p:nvPr/>
        </p:nvGrpSpPr>
        <p:grpSpPr>
          <a:xfrm>
            <a:off x="6775449" y="1085056"/>
            <a:ext cx="5146676" cy="6841332"/>
            <a:chOff x="0" y="0"/>
            <a:chExt cx="5146675" cy="6841331"/>
          </a:xfrm>
        </p:grpSpPr>
        <p:pic>
          <p:nvPicPr>
            <p:cNvPr id="149" name="IMG_20170322_215618-450x600.jpg" descr="IMG_20170322_215618-450x600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31750" y="31678"/>
              <a:ext cx="5083283" cy="677771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8" name="IMG_20170322_215618-450x600.jpg" descr="IMG_20170322_215618-450x600.jp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146675" cy="6841332"/>
            </a:xfrm>
            <a:prstGeom prst="rect">
              <a:avLst/>
            </a:prstGeom>
            <a:effectLst/>
          </p:spPr>
        </p:pic>
      </p:grpSp>
      <p:sp>
        <p:nvSpPr>
          <p:cNvPr id="151" name="Night"/>
          <p:cNvSpPr txBox="1"/>
          <p:nvPr/>
        </p:nvSpPr>
        <p:spPr>
          <a:xfrm>
            <a:off x="7217888" y="8086824"/>
            <a:ext cx="4512624" cy="47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Night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3_11_dynamic bicycles uk 3.jpg" descr="3_11_dynamic bicycles uk 3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661150" y="5115193"/>
            <a:ext cx="5397501" cy="3833019"/>
          </a:xfrm>
          <a:prstGeom prst="rect">
            <a:avLst/>
          </a:prstGeom>
        </p:spPr>
      </p:pic>
      <p:pic>
        <p:nvPicPr>
          <p:cNvPr id="154" name="K3A2W.jpg" descr="K3A2W.jpg"/>
          <p:cNvPicPr>
            <a:picLocks noChangeAspect="0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667368" y="1816368"/>
            <a:ext cx="5397501" cy="1769269"/>
          </a:xfrm>
          <a:prstGeom prst="rect">
            <a:avLst/>
          </a:prstGeom>
        </p:spPr>
      </p:pic>
      <p:pic>
        <p:nvPicPr>
          <p:cNvPr id="155" name="440px-Dsb-1.jpg" descr="440px-Dsb-1.jpg"/>
          <p:cNvPicPr>
            <a:picLocks noChangeAspect="0"/>
          </p:cNvPicPr>
          <p:nvPr>
            <p:ph type="pic" idx="15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33449" y="2864246"/>
            <a:ext cx="5397501" cy="4025108"/>
          </a:xfrm>
          <a:prstGeom prst="rect">
            <a:avLst/>
          </a:prstGeom>
        </p:spPr>
      </p:pic>
      <p:sp>
        <p:nvSpPr>
          <p:cNvPr id="156" name="Shaft-drive"/>
          <p:cNvSpPr txBox="1"/>
          <p:nvPr>
            <p:ph type="title" idx="4294967295"/>
          </p:nvPr>
        </p:nvSpPr>
        <p:spPr>
          <a:xfrm>
            <a:off x="635000" y="546100"/>
            <a:ext cx="11734800" cy="1219200"/>
          </a:xfrm>
          <a:prstGeom prst="rect">
            <a:avLst/>
          </a:prstGeom>
        </p:spPr>
        <p:txBody>
          <a:bodyPr anchor="b"/>
          <a:lstStyle>
            <a:lvl1pPr>
              <a:defRPr spc="-128" sz="6400"/>
            </a:lvl1pPr>
          </a:lstStyle>
          <a:p>
            <a:pPr/>
            <a:r>
              <a:t>Shaft-drive</a:t>
            </a:r>
          </a:p>
        </p:txBody>
      </p:sp>
      <p:sp>
        <p:nvSpPr>
          <p:cNvPr id="157" name="Uses a drive shaft instead of a chain to transmit power from the pedals to the wheel."/>
          <p:cNvSpPr txBox="1"/>
          <p:nvPr>
            <p:ph type="body" sz="quarter" idx="4294967295"/>
          </p:nvPr>
        </p:nvSpPr>
        <p:spPr>
          <a:xfrm>
            <a:off x="1226616" y="7137400"/>
            <a:ext cx="4811168" cy="876300"/>
          </a:xfrm>
          <a:prstGeom prst="rect">
            <a:avLst/>
          </a:prstGeom>
        </p:spPr>
        <p:txBody>
          <a:bodyPr anchor="t"/>
          <a:lstStyle>
            <a:lvl1pPr marL="0" indent="0" algn="ctr" defTabSz="350520">
              <a:spcBef>
                <a:spcPts val="2500"/>
              </a:spcBef>
              <a:buSzTx/>
              <a:buNone/>
              <a:defRPr sz="2040"/>
            </a:lvl1pPr>
          </a:lstStyle>
          <a:p>
            <a:pPr/>
            <a:r>
              <a:t>Uses a drive shaft instead of a chain to transmit power from the pedals to the wheel.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20170720_100809.jpg" descr="20170720_100809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75449" y="730250"/>
            <a:ext cx="5397501" cy="8293100"/>
          </a:xfrm>
          <a:prstGeom prst="rect">
            <a:avLst/>
          </a:prstGeom>
        </p:spPr>
      </p:pic>
      <p:sp>
        <p:nvSpPr>
          <p:cNvPr id="160" name="Disc brak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 brake</a:t>
            </a:r>
          </a:p>
        </p:txBody>
      </p:sp>
      <p:sp>
        <p:nvSpPr>
          <p:cNvPr id="161" name="Can withstand over 10,000 kilometres of riding without failure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3000"/>
              </a:spcBef>
              <a:defRPr sz="2600"/>
            </a:lvl1pPr>
          </a:lstStyle>
          <a:p>
            <a:pPr/>
            <a:r>
              <a:t>Can withstand over 10,000 kilometres of riding without failure.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main.jpg" descr="main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75450" y="730250"/>
            <a:ext cx="5397500" cy="8293100"/>
          </a:xfrm>
          <a:prstGeom prst="rect">
            <a:avLst/>
          </a:prstGeom>
        </p:spPr>
      </p:pic>
      <p:sp>
        <p:nvSpPr>
          <p:cNvPr id="164" name="All is well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All is well!</a:t>
            </a:r>
          </a:p>
        </p:txBody>
      </p:sp>
      <p:sp>
        <p:nvSpPr>
          <p:cNvPr id="165" name="A machine is anything that reduces human effort and reduces time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3000"/>
              </a:spcBef>
              <a:defRPr sz="2600"/>
            </a:lvl1pPr>
          </a:lstStyle>
          <a:p>
            <a:pPr/>
            <a:r>
              <a:t>A machine is anything that reduces human effort and reduces time.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HTB1VJTYPXXXXXcaaXXX760XFXXXc.png" descr="HTB1VJTYPXXXXXcaaXXX760XFXXXc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331515" y="368300"/>
            <a:ext cx="10329070" cy="6330950"/>
          </a:xfrm>
          <a:prstGeom prst="rect">
            <a:avLst/>
          </a:prstGeom>
        </p:spPr>
      </p:pic>
      <p:sp>
        <p:nvSpPr>
          <p:cNvPr id="168" name="Who manages the request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pc="-113" sz="5696"/>
            </a:lvl1pPr>
          </a:lstStyle>
          <a:p>
            <a:pPr/>
            <a:r>
              <a:t>Who manages the requests?</a:t>
            </a:r>
          </a:p>
        </p:txBody>
      </p:sp>
      <p:sp>
        <p:nvSpPr>
          <p:cNvPr id="169" name="Your app communicates with the lock via management system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app communicates with the lock via management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HTB1cGr8PXXXXXXzaXXX760XFXXXB.png" descr="HTB1cGr8PXXXXXXzaXXX760XFXXXB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55600" y="368299"/>
            <a:ext cx="12280900" cy="6330951"/>
          </a:xfrm>
          <a:prstGeom prst="rect">
            <a:avLst/>
          </a:prstGeom>
        </p:spPr>
      </p:pic>
      <p:sp>
        <p:nvSpPr>
          <p:cNvPr id="172" name="How does the lock wor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does the lock work?</a:t>
            </a:r>
          </a:p>
        </p:txBody>
      </p:sp>
      <p:sp>
        <p:nvSpPr>
          <p:cNvPr id="173" name="The lock contains a GPS, can connect to GPRS as well as Bluetooth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lock contains a GPS, can connect to GPRS as well as Bluetooth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bluegogo_top.jpg" descr="bluegogo_top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661150" y="5741064"/>
            <a:ext cx="5397501" cy="2581276"/>
          </a:xfrm>
          <a:prstGeom prst="rect">
            <a:avLst/>
          </a:prstGeom>
        </p:spPr>
      </p:pic>
      <p:pic>
        <p:nvPicPr>
          <p:cNvPr id="176" name="mobike_lock_1.jpg" descr="mobike_lock_1.jpg"/>
          <p:cNvPicPr>
            <a:picLocks noChangeAspect="0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667368" y="1083340"/>
            <a:ext cx="5397501" cy="3235326"/>
          </a:xfrm>
          <a:prstGeom prst="rect">
            <a:avLst/>
          </a:prstGeom>
        </p:spPr>
      </p:pic>
      <p:pic>
        <p:nvPicPr>
          <p:cNvPr id="177" name="HTB18jIxPXXXXXXHXpXX760XFXXXd.png" descr="HTB18jIxPXXXXXXHXpXX760XFXXXd.png"/>
          <p:cNvPicPr>
            <a:picLocks noChangeAspect="0"/>
          </p:cNvPicPr>
          <p:nvPr>
            <p:ph type="pic" idx="15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33449" y="2178050"/>
            <a:ext cx="5397501" cy="5397500"/>
          </a:xfrm>
          <a:prstGeom prst="rect">
            <a:avLst/>
          </a:prstGeom>
        </p:spPr>
      </p:pic>
      <p:sp>
        <p:nvSpPr>
          <p:cNvPr id="178" name="Mobike Lock"/>
          <p:cNvSpPr txBox="1"/>
          <p:nvPr/>
        </p:nvSpPr>
        <p:spPr>
          <a:xfrm>
            <a:off x="8079600" y="4540656"/>
            <a:ext cx="2560600" cy="67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Mobike Lock</a:t>
            </a:r>
          </a:p>
        </p:txBody>
      </p:sp>
      <p:sp>
        <p:nvSpPr>
          <p:cNvPr id="179" name="BlueGoGo Lock"/>
          <p:cNvSpPr txBox="1"/>
          <p:nvPr/>
        </p:nvSpPr>
        <p:spPr>
          <a:xfrm>
            <a:off x="7860499" y="8554521"/>
            <a:ext cx="2998802" cy="67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BlueGoGo Lock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Bike-Generator-Poster-page-0-1024x724.jpg" descr="Bike-Generator-Poster-page-0-1024x724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602978" y="368299"/>
            <a:ext cx="9786144" cy="6330951"/>
          </a:xfrm>
          <a:prstGeom prst="rect">
            <a:avLst/>
          </a:prstGeom>
        </p:spPr>
      </p:pic>
      <p:sp>
        <p:nvSpPr>
          <p:cNvPr id="182" name="Kinetic Ener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Kinetic Energy</a:t>
            </a:r>
          </a:p>
        </p:txBody>
      </p:sp>
      <p:sp>
        <p:nvSpPr>
          <p:cNvPr id="183" name="Generators convert kinetic energy to electricit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Generators convert kinetic energy to electricity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6">
  <a:themeElements>
    <a:clrScheme name="New_Template6">
      <a:dk1>
        <a:srgbClr val="000000"/>
      </a:dk1>
      <a:lt1>
        <a:srgbClr val="EEEEEE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"/>
        <a:ea typeface="Superclarendon"/>
        <a:cs typeface="Superclarendon"/>
      </a:majorFont>
      <a:minorFont>
        <a:latin typeface="Superclarendon"/>
        <a:ea typeface="Superclarendon"/>
        <a:cs typeface="Superclarendon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EEEEEE"/>
            </a:solidFill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6">
  <a:themeElements>
    <a:clrScheme name="New_Template6">
      <a:dk1>
        <a:srgbClr val="000000"/>
      </a:dk1>
      <a:lt1>
        <a:srgbClr val="FFFFFF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"/>
        <a:ea typeface="Superclarendon"/>
        <a:cs typeface="Superclarendon"/>
      </a:majorFont>
      <a:minorFont>
        <a:latin typeface="Superclarendon"/>
        <a:ea typeface="Superclarendon"/>
        <a:cs typeface="Superclarendon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EEEEEE"/>
            </a:solidFill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